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5f691d52ff_0_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5f691d52ff_0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5f691d52ff_0_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5f691d52ff_0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5f691d52ff_0_1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5f691d52ff_0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5f691d52ff_0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5f691d52ff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5f691d52ff_0_1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5f691d52ff_0_1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5f691d52ff_0_1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5f691d52ff_0_1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5f691d52ff_0_1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5f691d52ff_0_1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5f691d52ff_0_1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5f691d52ff_0_1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5f691d52ff_0_1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5f691d52ff_0_1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5f691d52ff_0_1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5f691d52ff_0_1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613da51f2f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613da51f2f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5f691d52ff_0_1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5f691d52ff_0_1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5f691d52ff_0_1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5f691d52ff_0_1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5f691d52ff_0_1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5f691d52ff_0_1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5f691d52ff_0_1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5f691d52ff_0_1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60fcbe99be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60fcbe99be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60fcbe99be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60fcbe99be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60fcbe99be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60fcbe99be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60fcbe99be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60fcbe99be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60fcbe99be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60fcbe99be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60fcbe99be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60fcbe99be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613da51f2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613da51f2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60fcbe99be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60fcbe99be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60fcbe99be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60fcbe99be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60fcbe99be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60fcbe99be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5f691d52ff_0_2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5f691d52ff_0_2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613da51f2f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613da51f2f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5f691d52f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5f691d52f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5f691d52ff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5f691d52ff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5f691d52ff_0_1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5f691d52ff_0_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5f691d52ff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5f691d52ff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5f691d52ff_0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5f691d52ff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png"/><Relationship Id="rId4" Type="http://schemas.openxmlformats.org/officeDocument/2006/relationships/image" Target="../media/image1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4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4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3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7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0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2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7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8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4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5" Type="http://schemas.openxmlformats.org/officeDocument/2006/relationships/image" Target="../media/image1.png"/><Relationship Id="rId6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Getting Started with GridLAB-D on the Cloud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956500" y="2834125"/>
            <a:ext cx="723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David P. Chassin (SLAC)</a:t>
            </a:r>
            <a:endParaRPr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CEC Advanced Simulation Program</a:t>
            </a:r>
            <a:endParaRPr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5 September 2019</a:t>
            </a:r>
            <a:endParaRPr sz="2400"/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400"/>
              <a:t>This presentation was prepared with funding from the California Energy Commission under grant EPC-17-046. SLAC National Accelerator Laboratory is operated for the US Department of Energy </a:t>
            </a:r>
            <a:r>
              <a:rPr lang="en" sz="1400"/>
              <a:t>by Stanford University under Contract No. DE-AC02-76SF00515</a:t>
            </a:r>
            <a:endParaRPr sz="1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 to your repositories</a:t>
            </a:r>
            <a:endParaRPr/>
          </a:p>
        </p:txBody>
      </p:sp>
      <p:pic>
        <p:nvPicPr>
          <p:cNvPr id="159" name="Google Shape;15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15225" y="1017725"/>
            <a:ext cx="6113562" cy="3820976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2"/>
          <p:cNvSpPr/>
          <p:nvPr/>
        </p:nvSpPr>
        <p:spPr>
          <a:xfrm>
            <a:off x="7628775" y="1343750"/>
            <a:ext cx="377700" cy="2616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1</a:t>
            </a:r>
            <a:endParaRPr sz="1200">
              <a:solidFill>
                <a:srgbClr val="FFFFFF"/>
              </a:solidFill>
            </a:endParaRPr>
          </a:p>
        </p:txBody>
      </p:sp>
      <p:pic>
        <p:nvPicPr>
          <p:cNvPr id="161" name="Google Shape;161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21953" y="1605362"/>
            <a:ext cx="1235400" cy="2645699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62" name="Google Shape;162;p22"/>
          <p:cNvSpPr/>
          <p:nvPr/>
        </p:nvSpPr>
        <p:spPr>
          <a:xfrm>
            <a:off x="7628775" y="2647625"/>
            <a:ext cx="377700" cy="2616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2</a:t>
            </a:r>
            <a:endParaRPr sz="12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Open the new repository</a:t>
            </a:r>
            <a:endParaRPr/>
          </a:p>
        </p:txBody>
      </p:sp>
      <p:pic>
        <p:nvPicPr>
          <p:cNvPr id="168" name="Google Shape;16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15225" y="1141100"/>
            <a:ext cx="6113562" cy="3820976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3"/>
          <p:cNvSpPr/>
          <p:nvPr/>
        </p:nvSpPr>
        <p:spPr>
          <a:xfrm>
            <a:off x="3930725" y="2852116"/>
            <a:ext cx="377700" cy="2616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1</a:t>
            </a:r>
            <a:endParaRPr sz="12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Run Your GridLAB-D Simulation</a:t>
            </a:r>
            <a:endParaRPr/>
          </a:p>
        </p:txBody>
      </p:sp>
      <p:grpSp>
        <p:nvGrpSpPr>
          <p:cNvPr id="175" name="Google Shape;175;p24"/>
          <p:cNvGrpSpPr/>
          <p:nvPr/>
        </p:nvGrpSpPr>
        <p:grpSpPr>
          <a:xfrm>
            <a:off x="3627551" y="761350"/>
            <a:ext cx="1888886" cy="1879200"/>
            <a:chOff x="3508439" y="780725"/>
            <a:chExt cx="1888886" cy="1879200"/>
          </a:xfrm>
        </p:grpSpPr>
        <p:sp>
          <p:nvSpPr>
            <p:cNvPr id="176" name="Google Shape;176;p24"/>
            <p:cNvSpPr/>
            <p:nvPr/>
          </p:nvSpPr>
          <p:spPr>
            <a:xfrm>
              <a:off x="3518125" y="780725"/>
              <a:ext cx="1879200" cy="1879200"/>
            </a:xfrm>
            <a:prstGeom prst="ellipse">
              <a:avLst/>
            </a:prstGeom>
            <a:solidFill>
              <a:srgbClr val="0000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24"/>
            <p:cNvSpPr/>
            <p:nvPr/>
          </p:nvSpPr>
          <p:spPr>
            <a:xfrm>
              <a:off x="3808750" y="1071350"/>
              <a:ext cx="1297800" cy="1297800"/>
            </a:xfrm>
            <a:prstGeom prst="ellipse">
              <a:avLst/>
            </a:prstGeom>
            <a:solidFill>
              <a:srgbClr val="FFFFFF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24"/>
            <p:cNvSpPr/>
            <p:nvPr/>
          </p:nvSpPr>
          <p:spPr>
            <a:xfrm>
              <a:off x="4176750" y="1439275"/>
              <a:ext cx="561900" cy="561900"/>
            </a:xfrm>
            <a:prstGeom prst="ellipse">
              <a:avLst/>
            </a:prstGeom>
            <a:solidFill>
              <a:srgbClr val="0000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24"/>
            <p:cNvSpPr/>
            <p:nvPr/>
          </p:nvSpPr>
          <p:spPr>
            <a:xfrm>
              <a:off x="3508439" y="1555650"/>
              <a:ext cx="600600" cy="3486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Open the CircleCI home page</a:t>
            </a:r>
            <a:endParaRPr/>
          </a:p>
        </p:txBody>
      </p:sp>
      <p:pic>
        <p:nvPicPr>
          <p:cNvPr id="185" name="Google Shape;18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15225" y="1063575"/>
            <a:ext cx="6113562" cy="3820976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5"/>
          <p:cNvSpPr/>
          <p:nvPr/>
        </p:nvSpPr>
        <p:spPr>
          <a:xfrm>
            <a:off x="6790575" y="1381291"/>
            <a:ext cx="377700" cy="2616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1</a:t>
            </a:r>
            <a:endParaRPr sz="12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Signup using your GitHub account</a:t>
            </a:r>
            <a:endParaRPr/>
          </a:p>
        </p:txBody>
      </p:sp>
      <p:pic>
        <p:nvPicPr>
          <p:cNvPr id="192" name="Google Shape;19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15225" y="1112000"/>
            <a:ext cx="6113562" cy="3820976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26"/>
          <p:cNvSpPr/>
          <p:nvPr/>
        </p:nvSpPr>
        <p:spPr>
          <a:xfrm>
            <a:off x="6409575" y="2204641"/>
            <a:ext cx="377700" cy="2616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1</a:t>
            </a:r>
            <a:endParaRPr sz="12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Authorize CircleCI to access your GitHub account</a:t>
            </a:r>
            <a:endParaRPr/>
          </a:p>
        </p:txBody>
      </p:sp>
      <p:pic>
        <p:nvPicPr>
          <p:cNvPr id="199" name="Google Shape;19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6650" y="1017725"/>
            <a:ext cx="6113562" cy="3820976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27"/>
          <p:cNvSpPr/>
          <p:nvPr/>
        </p:nvSpPr>
        <p:spPr>
          <a:xfrm>
            <a:off x="5413550" y="3483266"/>
            <a:ext cx="377700" cy="2616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1</a:t>
            </a:r>
            <a:endParaRPr sz="12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Follow your new project</a:t>
            </a:r>
            <a:endParaRPr/>
          </a:p>
        </p:txBody>
      </p:sp>
      <p:pic>
        <p:nvPicPr>
          <p:cNvPr id="206" name="Google Shape;206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0375" y="1082950"/>
            <a:ext cx="6113562" cy="3820976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28"/>
          <p:cNvSpPr/>
          <p:nvPr/>
        </p:nvSpPr>
        <p:spPr>
          <a:xfrm>
            <a:off x="5472925" y="2785841"/>
            <a:ext cx="377700" cy="2616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1</a:t>
            </a:r>
            <a:endParaRPr sz="12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Choose the project to setup</a:t>
            </a:r>
            <a:endParaRPr/>
          </a:p>
        </p:txBody>
      </p:sp>
      <p:pic>
        <p:nvPicPr>
          <p:cNvPr id="213" name="Google Shape;21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15225" y="1082950"/>
            <a:ext cx="6113562" cy="3820976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29"/>
          <p:cNvSpPr/>
          <p:nvPr/>
        </p:nvSpPr>
        <p:spPr>
          <a:xfrm>
            <a:off x="7585075" y="2718016"/>
            <a:ext cx="377700" cy="2616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1</a:t>
            </a:r>
            <a:endParaRPr sz="12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Start your project</a:t>
            </a:r>
            <a:endParaRPr/>
          </a:p>
        </p:txBody>
      </p:sp>
      <p:pic>
        <p:nvPicPr>
          <p:cNvPr id="220" name="Google Shape;220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15225" y="1131375"/>
            <a:ext cx="6113562" cy="3820976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30"/>
          <p:cNvSpPr/>
          <p:nvPr/>
        </p:nvSpPr>
        <p:spPr>
          <a:xfrm>
            <a:off x="7163825" y="4690741"/>
            <a:ext cx="377700" cy="2616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1</a:t>
            </a:r>
            <a:endParaRPr sz="12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Watch the build</a:t>
            </a:r>
            <a:endParaRPr/>
          </a:p>
        </p:txBody>
      </p:sp>
      <p:pic>
        <p:nvPicPr>
          <p:cNvPr id="227" name="Google Shape;227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15225" y="1112025"/>
            <a:ext cx="6113562" cy="3820976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31"/>
          <p:cNvSpPr/>
          <p:nvPr/>
        </p:nvSpPr>
        <p:spPr>
          <a:xfrm>
            <a:off x="1758800" y="1639514"/>
            <a:ext cx="377700" cy="2616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1</a:t>
            </a:r>
            <a:endParaRPr sz="12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run GridLAB-D on cloud platforms?</a:t>
            </a:r>
            <a:endParaRPr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Multiple</a:t>
            </a:r>
            <a:r>
              <a:rPr b="1" lang="en"/>
              <a:t> GridLAB-D version extant, e.g., </a:t>
            </a:r>
            <a:endParaRPr b="1"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4.0 stable from PNNL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4.1 dev from PNNL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4.2 dev from SLAC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/>
              <a:t>Building and maintaining GridLAB-D on local system is very challenging</a:t>
            </a:r>
            <a:endParaRPr b="1"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Cloud platforms offer infrastructure to manage version easily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Repeatability is high using public/standard GridLAB-D images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Strong security with project/model/data sharing infrastructure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Scalable compute resources and benefits from recent experience of others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Monitor the progress</a:t>
            </a:r>
            <a:endParaRPr/>
          </a:p>
        </p:txBody>
      </p:sp>
      <p:pic>
        <p:nvPicPr>
          <p:cNvPr id="234" name="Google Shape;234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15225" y="1141075"/>
            <a:ext cx="6113562" cy="3820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Look at the results</a:t>
            </a:r>
            <a:endParaRPr/>
          </a:p>
        </p:txBody>
      </p:sp>
      <p:pic>
        <p:nvPicPr>
          <p:cNvPr id="240" name="Google Shape;240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15225" y="1131375"/>
            <a:ext cx="6113562" cy="3820976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33"/>
          <p:cNvSpPr/>
          <p:nvPr/>
        </p:nvSpPr>
        <p:spPr>
          <a:xfrm>
            <a:off x="3386100" y="2017289"/>
            <a:ext cx="377700" cy="2616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1</a:t>
            </a:r>
            <a:endParaRPr sz="12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Look at the processing artifacts</a:t>
            </a:r>
            <a:endParaRPr/>
          </a:p>
        </p:txBody>
      </p:sp>
      <p:pic>
        <p:nvPicPr>
          <p:cNvPr id="247" name="Google Shape;247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15225" y="1170125"/>
            <a:ext cx="6113562" cy="3820976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34"/>
          <p:cNvSpPr/>
          <p:nvPr/>
        </p:nvSpPr>
        <p:spPr>
          <a:xfrm>
            <a:off x="2353875" y="2792214"/>
            <a:ext cx="377700" cy="2616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2</a:t>
            </a:r>
            <a:endParaRPr sz="1200">
              <a:solidFill>
                <a:srgbClr val="FFFFFF"/>
              </a:solidFill>
            </a:endParaRPr>
          </a:p>
        </p:txBody>
      </p:sp>
      <p:sp>
        <p:nvSpPr>
          <p:cNvPr id="249" name="Google Shape;249;p34"/>
          <p:cNvSpPr/>
          <p:nvPr/>
        </p:nvSpPr>
        <p:spPr>
          <a:xfrm>
            <a:off x="4338775" y="2480464"/>
            <a:ext cx="377700" cy="2616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1</a:t>
            </a:r>
            <a:endParaRPr sz="12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Open the output plot</a:t>
            </a:r>
            <a:endParaRPr/>
          </a:p>
        </p:txBody>
      </p:sp>
      <p:pic>
        <p:nvPicPr>
          <p:cNvPr id="255" name="Google Shape;255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15225" y="1131375"/>
            <a:ext cx="6113562" cy="3820976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35"/>
          <p:cNvSpPr/>
          <p:nvPr/>
        </p:nvSpPr>
        <p:spPr>
          <a:xfrm>
            <a:off x="2414875" y="3409564"/>
            <a:ext cx="377700" cy="2616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1</a:t>
            </a:r>
            <a:endParaRPr sz="12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Google Shape;261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7975" y="93775"/>
            <a:ext cx="7288054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7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Modify Your GridLAB-D Model</a:t>
            </a:r>
            <a:endParaRPr/>
          </a:p>
        </p:txBody>
      </p:sp>
      <p:pic>
        <p:nvPicPr>
          <p:cNvPr id="267" name="Google Shape;267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47612" y="522900"/>
            <a:ext cx="2048775" cy="2048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Google Shape;272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38"/>
          <p:cNvSpPr/>
          <p:nvPr/>
        </p:nvSpPr>
        <p:spPr>
          <a:xfrm>
            <a:off x="3324125" y="2347750"/>
            <a:ext cx="377700" cy="2616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1</a:t>
            </a:r>
            <a:endParaRPr sz="12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Google Shape;278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5111257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39"/>
          <p:cNvSpPr/>
          <p:nvPr/>
        </p:nvSpPr>
        <p:spPr>
          <a:xfrm>
            <a:off x="2127250" y="4143050"/>
            <a:ext cx="377700" cy="2616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1</a:t>
            </a:r>
            <a:endParaRPr sz="12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" name="Google Shape;284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652977" cy="4838701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40"/>
          <p:cNvSpPr/>
          <p:nvPr/>
        </p:nvSpPr>
        <p:spPr>
          <a:xfrm>
            <a:off x="7149650" y="2310150"/>
            <a:ext cx="377700" cy="2616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1</a:t>
            </a:r>
            <a:endParaRPr sz="12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Google Shape;290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656391" cy="4838701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41"/>
          <p:cNvSpPr/>
          <p:nvPr/>
        </p:nvSpPr>
        <p:spPr>
          <a:xfrm>
            <a:off x="3202925" y="2817425"/>
            <a:ext cx="377700" cy="2616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1</a:t>
            </a:r>
            <a:endParaRPr sz="1200">
              <a:solidFill>
                <a:srgbClr val="FFFFFF"/>
              </a:solidFill>
            </a:endParaRPr>
          </a:p>
        </p:txBody>
      </p:sp>
      <p:sp>
        <p:nvSpPr>
          <p:cNvPr id="292" name="Google Shape;292;p41"/>
          <p:cNvSpPr/>
          <p:nvPr/>
        </p:nvSpPr>
        <p:spPr>
          <a:xfrm>
            <a:off x="1068200" y="3827225"/>
            <a:ext cx="377700" cy="4998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2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Cloud resources </a:t>
            </a:r>
            <a:endParaRPr/>
          </a:p>
        </p:txBody>
      </p:sp>
      <p:sp>
        <p:nvSpPr>
          <p:cNvPr id="67" name="Google Shape;67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Three major c</a:t>
            </a:r>
            <a:r>
              <a:rPr b="1" lang="en"/>
              <a:t>loud services platform providers</a:t>
            </a:r>
            <a:endParaRPr b="1"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Clr>
                <a:srgbClr val="0000FF"/>
              </a:buClr>
              <a:buSzPts val="1800"/>
              <a:buChar char="●"/>
            </a:pPr>
            <a:r>
              <a:rPr lang="en">
                <a:solidFill>
                  <a:srgbClr val="0000FF"/>
                </a:solidFill>
              </a:rPr>
              <a:t>Amazon Web Services (AWS)</a:t>
            </a:r>
            <a:endParaRPr>
              <a:solidFill>
                <a:srgbClr val="0000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Microsoft Azure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Google Cloud (GCP)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/>
              <a:t>Cloud services integration providers</a:t>
            </a:r>
            <a:endParaRPr b="1"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Clr>
                <a:srgbClr val="0000FF"/>
              </a:buClr>
              <a:buSzPts val="1800"/>
              <a:buChar char="●"/>
            </a:pPr>
            <a:r>
              <a:rPr lang="en">
                <a:solidFill>
                  <a:srgbClr val="0000FF"/>
                </a:solidFill>
              </a:rPr>
              <a:t>CircleCI</a:t>
            </a:r>
            <a:endParaRPr>
              <a:solidFill>
                <a:srgbClr val="0000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Travis CI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Many others (see </a:t>
            </a:r>
            <a:r>
              <a:rPr lang="en">
                <a:solidFill>
                  <a:srgbClr val="0000FF"/>
                </a:solidFill>
              </a:rPr>
              <a:t>https://www.g2.com/categories/continuous-integration</a:t>
            </a:r>
            <a:r>
              <a:rPr b="1" lang="en"/>
              <a:t>)</a:t>
            </a:r>
            <a:endParaRPr b="1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" name="Google Shape;297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653694" cy="4838698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42"/>
          <p:cNvSpPr/>
          <p:nvPr/>
        </p:nvSpPr>
        <p:spPr>
          <a:xfrm>
            <a:off x="2748425" y="3832475"/>
            <a:ext cx="377700" cy="2616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1</a:t>
            </a:r>
            <a:endParaRPr sz="12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" name="Google Shape;303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656391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" name="Google Shape;308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6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44"/>
          <p:cNvSpPr/>
          <p:nvPr/>
        </p:nvSpPr>
        <p:spPr>
          <a:xfrm>
            <a:off x="1345598" y="3066720"/>
            <a:ext cx="564900" cy="3522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1</a:t>
            </a:r>
            <a:endParaRPr sz="12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Google Shape;314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6000" y="152400"/>
            <a:ext cx="7154610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Requirements: GridLAB-D simulation workflow</a:t>
            </a:r>
            <a:endParaRPr/>
          </a:p>
        </p:txBody>
      </p:sp>
      <p:sp>
        <p:nvSpPr>
          <p:cNvPr id="73" name="Google Shape;73;p16"/>
          <p:cNvSpPr/>
          <p:nvPr/>
        </p:nvSpPr>
        <p:spPr>
          <a:xfrm>
            <a:off x="356375" y="1283425"/>
            <a:ext cx="1028700" cy="514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External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datasets</a:t>
            </a:r>
            <a:endParaRPr/>
          </a:p>
        </p:txBody>
      </p:sp>
      <p:sp>
        <p:nvSpPr>
          <p:cNvPr id="74" name="Google Shape;74;p16"/>
          <p:cNvSpPr/>
          <p:nvPr/>
        </p:nvSpPr>
        <p:spPr>
          <a:xfrm>
            <a:off x="356375" y="2063325"/>
            <a:ext cx="1028700" cy="514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External models</a:t>
            </a:r>
            <a:endParaRPr/>
          </a:p>
        </p:txBody>
      </p:sp>
      <p:sp>
        <p:nvSpPr>
          <p:cNvPr id="75" name="Google Shape;75;p16"/>
          <p:cNvSpPr/>
          <p:nvPr/>
        </p:nvSpPr>
        <p:spPr>
          <a:xfrm>
            <a:off x="356375" y="2843225"/>
            <a:ext cx="1028700" cy="514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Shared</a:t>
            </a:r>
            <a:r>
              <a:rPr lang="en"/>
              <a:t> datasets</a:t>
            </a:r>
            <a:endParaRPr/>
          </a:p>
        </p:txBody>
      </p:sp>
      <p:sp>
        <p:nvSpPr>
          <p:cNvPr id="76" name="Google Shape;76;p16"/>
          <p:cNvSpPr/>
          <p:nvPr/>
        </p:nvSpPr>
        <p:spPr>
          <a:xfrm>
            <a:off x="356375" y="3623125"/>
            <a:ext cx="1028700" cy="514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Shared models</a:t>
            </a:r>
            <a:endParaRPr/>
          </a:p>
        </p:txBody>
      </p:sp>
      <p:sp>
        <p:nvSpPr>
          <p:cNvPr id="77" name="Google Shape;77;p16"/>
          <p:cNvSpPr/>
          <p:nvPr/>
        </p:nvSpPr>
        <p:spPr>
          <a:xfrm>
            <a:off x="1929950" y="1540525"/>
            <a:ext cx="1298100" cy="7959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Import &amp; Validate</a:t>
            </a:r>
            <a:r>
              <a:rPr lang="en"/>
              <a:t> (OpenFIDO)</a:t>
            </a:r>
            <a:endParaRPr/>
          </a:p>
        </p:txBody>
      </p:sp>
      <p:sp>
        <p:nvSpPr>
          <p:cNvPr id="78" name="Google Shape;78;p16"/>
          <p:cNvSpPr/>
          <p:nvPr/>
        </p:nvSpPr>
        <p:spPr>
          <a:xfrm>
            <a:off x="3773150" y="2310775"/>
            <a:ext cx="1212300" cy="7959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Simulate</a:t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(HiPAS &amp; GLOW)</a:t>
            </a:r>
            <a:endParaRPr/>
          </a:p>
        </p:txBody>
      </p:sp>
      <p:sp>
        <p:nvSpPr>
          <p:cNvPr id="79" name="Google Shape;79;p16"/>
          <p:cNvSpPr/>
          <p:nvPr/>
        </p:nvSpPr>
        <p:spPr>
          <a:xfrm>
            <a:off x="5573275" y="2310775"/>
            <a:ext cx="1212300" cy="7959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Analyse</a:t>
            </a:r>
            <a:r>
              <a:rPr lang="en"/>
              <a:t> (custom)</a:t>
            </a:r>
            <a:endParaRPr/>
          </a:p>
        </p:txBody>
      </p:sp>
      <p:cxnSp>
        <p:nvCxnSpPr>
          <p:cNvPr id="80" name="Google Shape;80;p16"/>
          <p:cNvCxnSpPr>
            <a:stCxn id="78" idx="3"/>
            <a:endCxn id="79" idx="1"/>
          </p:cNvCxnSpPr>
          <p:nvPr/>
        </p:nvCxnSpPr>
        <p:spPr>
          <a:xfrm>
            <a:off x="4985450" y="2708725"/>
            <a:ext cx="5877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1" name="Google Shape;81;p16"/>
          <p:cNvCxnSpPr>
            <a:stCxn id="73" idx="3"/>
            <a:endCxn id="77" idx="1"/>
          </p:cNvCxnSpPr>
          <p:nvPr/>
        </p:nvCxnSpPr>
        <p:spPr>
          <a:xfrm>
            <a:off x="1385075" y="1540525"/>
            <a:ext cx="544800" cy="398100"/>
          </a:xfrm>
          <a:prstGeom prst="bentConnector3">
            <a:avLst>
              <a:gd fmla="val 50007" name="adj1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2" name="Google Shape;82;p16"/>
          <p:cNvCxnSpPr>
            <a:stCxn id="74" idx="3"/>
            <a:endCxn id="77" idx="1"/>
          </p:cNvCxnSpPr>
          <p:nvPr/>
        </p:nvCxnSpPr>
        <p:spPr>
          <a:xfrm flipH="1" rot="10800000">
            <a:off x="1385075" y="1938525"/>
            <a:ext cx="544800" cy="381900"/>
          </a:xfrm>
          <a:prstGeom prst="bentConnector3">
            <a:avLst>
              <a:gd fmla="val 50007" name="adj1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3" name="Google Shape;83;p16"/>
          <p:cNvCxnSpPr>
            <a:stCxn id="77" idx="3"/>
            <a:endCxn id="78" idx="1"/>
          </p:cNvCxnSpPr>
          <p:nvPr/>
        </p:nvCxnSpPr>
        <p:spPr>
          <a:xfrm>
            <a:off x="3228050" y="1938475"/>
            <a:ext cx="545100" cy="770400"/>
          </a:xfrm>
          <a:prstGeom prst="bentConnector3">
            <a:avLst>
              <a:gd fmla="val 50000" name="adj1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4" name="Google Shape;84;p16"/>
          <p:cNvCxnSpPr>
            <a:stCxn id="75" idx="3"/>
            <a:endCxn id="85" idx="1"/>
          </p:cNvCxnSpPr>
          <p:nvPr/>
        </p:nvCxnSpPr>
        <p:spPr>
          <a:xfrm>
            <a:off x="1385075" y="3100325"/>
            <a:ext cx="544800" cy="398100"/>
          </a:xfrm>
          <a:prstGeom prst="bentConnector3">
            <a:avLst>
              <a:gd fmla="val 50007" name="adj1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6" name="Google Shape;86;p16"/>
          <p:cNvCxnSpPr>
            <a:stCxn id="76" idx="3"/>
            <a:endCxn id="85" idx="1"/>
          </p:cNvCxnSpPr>
          <p:nvPr/>
        </p:nvCxnSpPr>
        <p:spPr>
          <a:xfrm flipH="1" rot="10800000">
            <a:off x="1385075" y="3498325"/>
            <a:ext cx="544800" cy="381900"/>
          </a:xfrm>
          <a:prstGeom prst="bentConnector3">
            <a:avLst>
              <a:gd fmla="val 50007" name="adj1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87" name="Google Shape;87;p16"/>
          <p:cNvSpPr/>
          <p:nvPr/>
        </p:nvSpPr>
        <p:spPr>
          <a:xfrm>
            <a:off x="7415875" y="1640225"/>
            <a:ext cx="1028700" cy="514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CSV Files</a:t>
            </a:r>
            <a:endParaRPr/>
          </a:p>
        </p:txBody>
      </p:sp>
      <p:sp>
        <p:nvSpPr>
          <p:cNvPr id="88" name="Google Shape;88;p16"/>
          <p:cNvSpPr/>
          <p:nvPr/>
        </p:nvSpPr>
        <p:spPr>
          <a:xfrm>
            <a:off x="7415875" y="2451625"/>
            <a:ext cx="1028700" cy="514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Plots</a:t>
            </a:r>
            <a:endParaRPr/>
          </a:p>
        </p:txBody>
      </p:sp>
      <p:sp>
        <p:nvSpPr>
          <p:cNvPr id="89" name="Google Shape;89;p16"/>
          <p:cNvSpPr/>
          <p:nvPr/>
        </p:nvSpPr>
        <p:spPr>
          <a:xfrm>
            <a:off x="7415875" y="3263025"/>
            <a:ext cx="1028700" cy="514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MySQL Data</a:t>
            </a:r>
            <a:endParaRPr/>
          </a:p>
        </p:txBody>
      </p:sp>
      <p:cxnSp>
        <p:nvCxnSpPr>
          <p:cNvPr id="90" name="Google Shape;90;p16"/>
          <p:cNvCxnSpPr>
            <a:stCxn id="79" idx="3"/>
            <a:endCxn id="87" idx="1"/>
          </p:cNvCxnSpPr>
          <p:nvPr/>
        </p:nvCxnSpPr>
        <p:spPr>
          <a:xfrm flipH="1" rot="10800000">
            <a:off x="6785575" y="1897225"/>
            <a:ext cx="630300" cy="811500"/>
          </a:xfrm>
          <a:prstGeom prst="bentConnector3">
            <a:avLst>
              <a:gd fmla="val 50000" name="adj1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1" name="Google Shape;91;p16"/>
          <p:cNvCxnSpPr>
            <a:stCxn id="79" idx="3"/>
            <a:endCxn id="88" idx="1"/>
          </p:cNvCxnSpPr>
          <p:nvPr/>
        </p:nvCxnSpPr>
        <p:spPr>
          <a:xfrm>
            <a:off x="6785575" y="2708725"/>
            <a:ext cx="630300" cy="600"/>
          </a:xfrm>
          <a:prstGeom prst="bentConnector3">
            <a:avLst>
              <a:gd fmla="val 50000" name="adj1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2" name="Google Shape;92;p16"/>
          <p:cNvCxnSpPr>
            <a:stCxn id="79" idx="3"/>
            <a:endCxn id="89" idx="1"/>
          </p:cNvCxnSpPr>
          <p:nvPr/>
        </p:nvCxnSpPr>
        <p:spPr>
          <a:xfrm>
            <a:off x="6785575" y="2708725"/>
            <a:ext cx="630300" cy="811500"/>
          </a:xfrm>
          <a:prstGeom prst="bentConnector3">
            <a:avLst>
              <a:gd fmla="val 50000" name="adj1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85" name="Google Shape;85;p16"/>
          <p:cNvSpPr/>
          <p:nvPr/>
        </p:nvSpPr>
        <p:spPr>
          <a:xfrm>
            <a:off x="1929950" y="3100325"/>
            <a:ext cx="1298100" cy="7959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Copy/link</a:t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(Cloud Security)</a:t>
            </a:r>
            <a:endParaRPr/>
          </a:p>
        </p:txBody>
      </p:sp>
      <p:cxnSp>
        <p:nvCxnSpPr>
          <p:cNvPr id="93" name="Google Shape;93;p16"/>
          <p:cNvCxnSpPr>
            <a:stCxn id="85" idx="3"/>
            <a:endCxn id="78" idx="1"/>
          </p:cNvCxnSpPr>
          <p:nvPr/>
        </p:nvCxnSpPr>
        <p:spPr>
          <a:xfrm flipH="1" rot="10800000">
            <a:off x="3228050" y="2708675"/>
            <a:ext cx="545100" cy="789600"/>
          </a:xfrm>
          <a:prstGeom prst="bentConnector3">
            <a:avLst>
              <a:gd fmla="val 50000" name="adj1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Google Shape;98;p17"/>
          <p:cNvGrpSpPr/>
          <p:nvPr/>
        </p:nvGrpSpPr>
        <p:grpSpPr>
          <a:xfrm>
            <a:off x="3265281" y="3203255"/>
            <a:ext cx="2182333" cy="1940250"/>
            <a:chOff x="3333750" y="894000"/>
            <a:chExt cx="5595725" cy="4175275"/>
          </a:xfrm>
        </p:grpSpPr>
        <p:pic>
          <p:nvPicPr>
            <p:cNvPr id="99" name="Google Shape;99;p1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333750" y="894000"/>
              <a:ext cx="5595725" cy="41752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0" name="Google Shape;100;p1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179225" y="1343130"/>
              <a:ext cx="3903976" cy="231800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1" name="Google Shape;101;p17"/>
          <p:cNvSpPr/>
          <p:nvPr/>
        </p:nvSpPr>
        <p:spPr>
          <a:xfrm>
            <a:off x="655875" y="1017725"/>
            <a:ext cx="7651800" cy="2257740"/>
          </a:xfrm>
          <a:prstGeom prst="cloud">
            <a:avLst/>
          </a:prstGeom>
          <a:solidFill>
            <a:srgbClr val="00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GridLAB-D CI-based workflow</a:t>
            </a:r>
            <a:endParaRPr/>
          </a:p>
        </p:txBody>
      </p:sp>
      <p:grpSp>
        <p:nvGrpSpPr>
          <p:cNvPr id="103" name="Google Shape;103;p17"/>
          <p:cNvGrpSpPr/>
          <p:nvPr/>
        </p:nvGrpSpPr>
        <p:grpSpPr>
          <a:xfrm>
            <a:off x="2166669" y="1363825"/>
            <a:ext cx="1022400" cy="1473600"/>
            <a:chOff x="2522519" y="1665050"/>
            <a:chExt cx="1022400" cy="1473600"/>
          </a:xfrm>
        </p:grpSpPr>
        <p:sp>
          <p:nvSpPr>
            <p:cNvPr id="104" name="Google Shape;104;p17"/>
            <p:cNvSpPr/>
            <p:nvPr/>
          </p:nvSpPr>
          <p:spPr>
            <a:xfrm>
              <a:off x="2522519" y="1665050"/>
              <a:ext cx="1022400" cy="1473600"/>
            </a:xfrm>
            <a:prstGeom prst="can">
              <a:avLst>
                <a:gd fmla="val 25000" name="adj"/>
              </a:avLst>
            </a:prstGeom>
            <a:solidFill>
              <a:srgbClr val="FFFFFF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GitHub</a:t>
              </a:r>
              <a:endParaRPr/>
            </a:p>
          </p:txBody>
        </p:sp>
        <p:pic>
          <p:nvPicPr>
            <p:cNvPr id="105" name="Google Shape;105;p17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2646329" y="2181200"/>
              <a:ext cx="789270" cy="7893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6" name="Google Shape;106;p17"/>
          <p:cNvGrpSpPr/>
          <p:nvPr/>
        </p:nvGrpSpPr>
        <p:grpSpPr>
          <a:xfrm>
            <a:off x="5695014" y="1373680"/>
            <a:ext cx="1261406" cy="1473613"/>
            <a:chOff x="4920975" y="1606625"/>
            <a:chExt cx="927300" cy="1083300"/>
          </a:xfrm>
        </p:grpSpPr>
        <p:sp>
          <p:nvSpPr>
            <p:cNvPr id="107" name="Google Shape;107;p17"/>
            <p:cNvSpPr/>
            <p:nvPr/>
          </p:nvSpPr>
          <p:spPr>
            <a:xfrm>
              <a:off x="4920975" y="1606625"/>
              <a:ext cx="927300" cy="1083300"/>
            </a:xfrm>
            <a:prstGeom prst="cube">
              <a:avLst>
                <a:gd fmla="val 14111" name="adj"/>
              </a:avLst>
            </a:prstGeom>
            <a:solidFill>
              <a:srgbClr val="0000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</a:rPr>
                <a:t>circle</a:t>
              </a:r>
              <a:r>
                <a:rPr b="1" lang="en">
                  <a:solidFill>
                    <a:srgbClr val="FFFFFF"/>
                  </a:solidFill>
                </a:rPr>
                <a:t>ci</a:t>
              </a:r>
              <a:endParaRPr b="1">
                <a:solidFill>
                  <a:srgbClr val="FFFFFF"/>
                </a:solidFill>
              </a:endParaRPr>
            </a:p>
          </p:txBody>
        </p:sp>
        <p:pic>
          <p:nvPicPr>
            <p:cNvPr id="108" name="Google Shape;108;p17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4934492" y="1963114"/>
              <a:ext cx="691042" cy="61208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9" name="Google Shape;109;p17"/>
          <p:cNvSpPr/>
          <p:nvPr/>
        </p:nvSpPr>
        <p:spPr>
          <a:xfrm>
            <a:off x="3594675" y="1541575"/>
            <a:ext cx="1453500" cy="5727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r>
              <a:rPr lang="en"/>
              <a:t>m</a:t>
            </a:r>
            <a:r>
              <a:rPr lang="en"/>
              <a:t>odel</a:t>
            </a:r>
            <a:endParaRPr/>
          </a:p>
        </p:txBody>
      </p:sp>
      <p:grpSp>
        <p:nvGrpSpPr>
          <p:cNvPr id="110" name="Google Shape;110;p17"/>
          <p:cNvGrpSpPr/>
          <p:nvPr/>
        </p:nvGrpSpPr>
        <p:grpSpPr>
          <a:xfrm>
            <a:off x="5379675" y="3315025"/>
            <a:ext cx="1356625" cy="1207825"/>
            <a:chOff x="5379675" y="3315025"/>
            <a:chExt cx="1356625" cy="1207825"/>
          </a:xfrm>
        </p:grpSpPr>
        <p:sp>
          <p:nvSpPr>
            <p:cNvPr id="111" name="Google Shape;111;p17"/>
            <p:cNvSpPr/>
            <p:nvPr/>
          </p:nvSpPr>
          <p:spPr>
            <a:xfrm rot="10800000">
              <a:off x="5379675" y="3315025"/>
              <a:ext cx="1142100" cy="1122300"/>
            </a:xfrm>
            <a:prstGeom prst="bentArrow">
              <a:avLst>
                <a:gd fmla="val 25000" name="adj1"/>
                <a:gd fmla="val 25000" name="adj2"/>
                <a:gd fmla="val 25000" name="adj3"/>
                <a:gd fmla="val 43750" name="adj4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7"/>
            <p:cNvSpPr txBox="1"/>
            <p:nvPr/>
          </p:nvSpPr>
          <p:spPr>
            <a:xfrm>
              <a:off x="5516200" y="3950150"/>
              <a:ext cx="1220100" cy="572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results</a:t>
              </a:r>
              <a:endParaRPr/>
            </a:p>
          </p:txBody>
        </p:sp>
      </p:grpSp>
      <p:grpSp>
        <p:nvGrpSpPr>
          <p:cNvPr id="113" name="Google Shape;113;p17"/>
          <p:cNvGrpSpPr/>
          <p:nvPr/>
        </p:nvGrpSpPr>
        <p:grpSpPr>
          <a:xfrm>
            <a:off x="2176575" y="3164350"/>
            <a:ext cx="1319325" cy="1210600"/>
            <a:chOff x="2176575" y="3164350"/>
            <a:chExt cx="1319325" cy="1210600"/>
          </a:xfrm>
        </p:grpSpPr>
        <p:sp>
          <p:nvSpPr>
            <p:cNvPr id="114" name="Google Shape;114;p17"/>
            <p:cNvSpPr/>
            <p:nvPr/>
          </p:nvSpPr>
          <p:spPr>
            <a:xfrm rot="-5400000">
              <a:off x="2166675" y="3174250"/>
              <a:ext cx="1142100" cy="1122300"/>
            </a:xfrm>
            <a:prstGeom prst="bentArrow">
              <a:avLst>
                <a:gd fmla="val 25000" name="adj1"/>
                <a:gd fmla="val 25000" name="adj2"/>
                <a:gd fmla="val 25000" name="adj3"/>
                <a:gd fmla="val 43750" name="adj4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7"/>
            <p:cNvSpPr txBox="1"/>
            <p:nvPr/>
          </p:nvSpPr>
          <p:spPr>
            <a:xfrm>
              <a:off x="2646900" y="3945650"/>
              <a:ext cx="849000" cy="42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edits</a:t>
              </a:r>
              <a:endParaRPr/>
            </a:p>
          </p:txBody>
        </p:sp>
      </p:grpSp>
      <p:grpSp>
        <p:nvGrpSpPr>
          <p:cNvPr id="116" name="Google Shape;116;p17"/>
          <p:cNvGrpSpPr/>
          <p:nvPr/>
        </p:nvGrpSpPr>
        <p:grpSpPr>
          <a:xfrm>
            <a:off x="3550588" y="2117775"/>
            <a:ext cx="1546599" cy="1197250"/>
            <a:chOff x="3550450" y="2117775"/>
            <a:chExt cx="1261500" cy="1197250"/>
          </a:xfrm>
        </p:grpSpPr>
        <p:sp>
          <p:nvSpPr>
            <p:cNvPr id="117" name="Google Shape;117;p17"/>
            <p:cNvSpPr/>
            <p:nvPr/>
          </p:nvSpPr>
          <p:spPr>
            <a:xfrm rot="5400000">
              <a:off x="3578100" y="2182825"/>
              <a:ext cx="1142100" cy="1122300"/>
            </a:xfrm>
            <a:prstGeom prst="bentArrow">
              <a:avLst>
                <a:gd fmla="val 25000" name="adj1"/>
                <a:gd fmla="val 25000" name="adj2"/>
                <a:gd fmla="val 25000" name="adj3"/>
                <a:gd fmla="val 43750" name="adj4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7"/>
            <p:cNvSpPr txBox="1"/>
            <p:nvPr/>
          </p:nvSpPr>
          <p:spPr>
            <a:xfrm>
              <a:off x="3550450" y="2117775"/>
              <a:ext cx="1261500" cy="42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r>
                <a:rPr lang="en"/>
                <a:t>t</a:t>
              </a:r>
              <a:r>
                <a:rPr lang="en"/>
                <a:t>emplate </a:t>
              </a:r>
              <a:endParaRPr/>
            </a:p>
          </p:txBody>
        </p:sp>
      </p:grpSp>
      <p:sp>
        <p:nvSpPr>
          <p:cNvPr id="119" name="Google Shape;119;p17"/>
          <p:cNvSpPr/>
          <p:nvPr/>
        </p:nvSpPr>
        <p:spPr>
          <a:xfrm>
            <a:off x="3342767" y="2145340"/>
            <a:ext cx="329400" cy="3294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</a:rPr>
              <a:t>1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120" name="Google Shape;120;p17"/>
          <p:cNvSpPr/>
          <p:nvPr/>
        </p:nvSpPr>
        <p:spPr>
          <a:xfrm>
            <a:off x="3207156" y="3998976"/>
            <a:ext cx="329400" cy="3294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</a:rPr>
              <a:t>2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121" name="Google Shape;121;p17"/>
          <p:cNvSpPr/>
          <p:nvPr/>
        </p:nvSpPr>
        <p:spPr>
          <a:xfrm>
            <a:off x="3333080" y="1663213"/>
            <a:ext cx="329400" cy="3294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</a:rPr>
              <a:t>3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122" name="Google Shape;122;p17"/>
          <p:cNvSpPr/>
          <p:nvPr/>
        </p:nvSpPr>
        <p:spPr>
          <a:xfrm>
            <a:off x="6220573" y="3077188"/>
            <a:ext cx="329400" cy="3294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</a:rPr>
              <a:t>4</a:t>
            </a:r>
            <a:endParaRPr b="1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Create a GitHub account at </a:t>
            </a:r>
            <a:r>
              <a:rPr lang="en" u="sng"/>
              <a:t>github.com</a:t>
            </a:r>
            <a:endParaRPr u="sng"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Import the </a:t>
            </a:r>
            <a:r>
              <a:rPr lang="en" u="sng"/>
              <a:t>gridlabd-ci-test</a:t>
            </a:r>
            <a:r>
              <a:rPr lang="en"/>
              <a:t> project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Link your GitHub account at </a:t>
            </a:r>
            <a:r>
              <a:rPr lang="en" u="sng"/>
              <a:t>circleci.com</a:t>
            </a:r>
            <a:endParaRPr u="sng"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Follow</a:t>
            </a:r>
            <a:r>
              <a:rPr lang="en"/>
              <a:t> your </a:t>
            </a:r>
            <a:r>
              <a:rPr lang="en" u="sng"/>
              <a:t>gridlabd-ci-test</a:t>
            </a:r>
            <a:r>
              <a:rPr lang="en"/>
              <a:t> project on CircleCI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Download the results from the CircleCI artifacts</a:t>
            </a:r>
            <a:endParaRPr/>
          </a:p>
        </p:txBody>
      </p:sp>
      <p:sp>
        <p:nvSpPr>
          <p:cNvPr id="128" name="Google Shape;128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Quick Guide to Using CircleCI with GitHub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9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Create Your GridLAB-D Model</a:t>
            </a:r>
            <a:endParaRPr/>
          </a:p>
        </p:txBody>
      </p:sp>
      <p:pic>
        <p:nvPicPr>
          <p:cNvPr id="134" name="Google Shape;13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47612" y="522900"/>
            <a:ext cx="2048775" cy="2048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Creating your GitHub account</a:t>
            </a:r>
            <a:endParaRPr/>
          </a:p>
        </p:txBody>
      </p:sp>
      <p:pic>
        <p:nvPicPr>
          <p:cNvPr id="140" name="Google Shape;14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4525" y="1017725"/>
            <a:ext cx="7254957" cy="3820974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0"/>
          <p:cNvSpPr/>
          <p:nvPr/>
        </p:nvSpPr>
        <p:spPr>
          <a:xfrm>
            <a:off x="7373325" y="2020575"/>
            <a:ext cx="377700" cy="2616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1</a:t>
            </a:r>
            <a:endParaRPr sz="1200">
              <a:solidFill>
                <a:srgbClr val="FFFFFF"/>
              </a:solidFill>
            </a:endParaRPr>
          </a:p>
        </p:txBody>
      </p:sp>
      <p:sp>
        <p:nvSpPr>
          <p:cNvPr id="142" name="Google Shape;142;p20"/>
          <p:cNvSpPr/>
          <p:nvPr/>
        </p:nvSpPr>
        <p:spPr>
          <a:xfrm>
            <a:off x="7373325" y="2531375"/>
            <a:ext cx="377700" cy="2616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2</a:t>
            </a:r>
            <a:endParaRPr sz="1200">
              <a:solidFill>
                <a:srgbClr val="FFFFFF"/>
              </a:solidFill>
            </a:endParaRPr>
          </a:p>
        </p:txBody>
      </p:sp>
      <p:sp>
        <p:nvSpPr>
          <p:cNvPr id="143" name="Google Shape;143;p20"/>
          <p:cNvSpPr/>
          <p:nvPr/>
        </p:nvSpPr>
        <p:spPr>
          <a:xfrm>
            <a:off x="7373325" y="3042175"/>
            <a:ext cx="377700" cy="2616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3</a:t>
            </a:r>
            <a:endParaRPr sz="1200">
              <a:solidFill>
                <a:srgbClr val="FFFFFF"/>
              </a:solidFill>
            </a:endParaRPr>
          </a:p>
        </p:txBody>
      </p:sp>
      <p:sp>
        <p:nvSpPr>
          <p:cNvPr id="144" name="Google Shape;144;p20"/>
          <p:cNvSpPr/>
          <p:nvPr/>
        </p:nvSpPr>
        <p:spPr>
          <a:xfrm>
            <a:off x="7373325" y="3707950"/>
            <a:ext cx="377700" cy="2616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4</a:t>
            </a:r>
            <a:endParaRPr sz="12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Import the GridLAB-D CircleCI test repository</a:t>
            </a:r>
            <a:endParaRPr/>
          </a:p>
        </p:txBody>
      </p:sp>
      <p:pic>
        <p:nvPicPr>
          <p:cNvPr id="150" name="Google Shape;15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6325" y="1062775"/>
            <a:ext cx="7418240" cy="3820975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1"/>
          <p:cNvSpPr/>
          <p:nvPr/>
        </p:nvSpPr>
        <p:spPr>
          <a:xfrm>
            <a:off x="6082350" y="2440950"/>
            <a:ext cx="377700" cy="2616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1</a:t>
            </a:r>
            <a:endParaRPr sz="1200">
              <a:solidFill>
                <a:srgbClr val="FFFFFF"/>
              </a:solidFill>
            </a:endParaRPr>
          </a:p>
        </p:txBody>
      </p:sp>
      <p:sp>
        <p:nvSpPr>
          <p:cNvPr id="152" name="Google Shape;152;p21"/>
          <p:cNvSpPr/>
          <p:nvPr/>
        </p:nvSpPr>
        <p:spPr>
          <a:xfrm>
            <a:off x="5704650" y="3345050"/>
            <a:ext cx="377700" cy="2616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2</a:t>
            </a:r>
            <a:endParaRPr sz="1200">
              <a:solidFill>
                <a:srgbClr val="FFFFFF"/>
              </a:solidFill>
            </a:endParaRPr>
          </a:p>
        </p:txBody>
      </p:sp>
      <p:sp>
        <p:nvSpPr>
          <p:cNvPr id="153" name="Google Shape;153;p21"/>
          <p:cNvSpPr/>
          <p:nvPr/>
        </p:nvSpPr>
        <p:spPr>
          <a:xfrm>
            <a:off x="6082350" y="4622150"/>
            <a:ext cx="377700" cy="2616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3</a:t>
            </a:r>
            <a:endParaRPr sz="12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