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3" roundtripDataSignature="AMtx7mi+LLr0yYsv8k3BXgWRgj4a1VFlp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customschemas.google.com/relationships/presentationmetadata" Target="metadata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3" name="Google Shape;93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0"/>
          <p:cNvSpPr txBox="1"/>
          <p:nvPr>
            <p:ph type="ctrTitle"/>
          </p:nvPr>
        </p:nvSpPr>
        <p:spPr>
          <a:xfrm>
            <a:off x="985348" y="2837789"/>
            <a:ext cx="6858000" cy="88237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  <a:defRPr b="1" sz="3600"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0"/>
          <p:cNvSpPr txBox="1"/>
          <p:nvPr>
            <p:ph idx="1" type="subTitle"/>
          </p:nvPr>
        </p:nvSpPr>
        <p:spPr>
          <a:xfrm>
            <a:off x="985348" y="3783230"/>
            <a:ext cx="6858000" cy="5470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pic>
        <p:nvPicPr>
          <p:cNvPr id="18" name="Google Shape;18;p10"/>
          <p:cNvPicPr preferRelativeResize="0"/>
          <p:nvPr/>
        </p:nvPicPr>
        <p:blipFill rotWithShape="1">
          <a:blip r:embed="rId2">
            <a:alphaModFix/>
          </a:blip>
          <a:srcRect b="28423" l="0" r="0" t="27255"/>
          <a:stretch/>
        </p:blipFill>
        <p:spPr>
          <a:xfrm>
            <a:off x="647332" y="6001406"/>
            <a:ext cx="1451704" cy="5150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Google Shape;19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149883" y="6001406"/>
            <a:ext cx="1386930" cy="6304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9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9"/>
          <p:cNvSpPr txBox="1"/>
          <p:nvPr>
            <p:ph idx="1" type="body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" name="Google Shape;74;p19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9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0"/>
          <p:cNvSpPr txBox="1"/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0"/>
          <p:cNvSpPr txBox="1"/>
          <p:nvPr>
            <p:ph idx="1" type="body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" name="Google Shape;80;p20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20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1_Section Header">
  <p:cSld name="1_Section Header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1"/>
          <p:cNvSpPr/>
          <p:nvPr/>
        </p:nvSpPr>
        <p:spPr>
          <a:xfrm>
            <a:off x="0" y="0"/>
            <a:ext cx="9144000" cy="1410962"/>
          </a:xfrm>
          <a:prstGeom prst="rect">
            <a:avLst/>
          </a:prstGeom>
          <a:solidFill>
            <a:srgbClr val="00487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21"/>
          <p:cNvSpPr txBox="1"/>
          <p:nvPr>
            <p:ph type="title"/>
          </p:nvPr>
        </p:nvSpPr>
        <p:spPr>
          <a:xfrm>
            <a:off x="623888" y="1"/>
            <a:ext cx="7886700" cy="141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  <a:defRPr b="1"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21"/>
          <p:cNvSpPr/>
          <p:nvPr/>
        </p:nvSpPr>
        <p:spPr>
          <a:xfrm rot="10800000">
            <a:off x="8204019" y="1410962"/>
            <a:ext cx="613138" cy="267434"/>
          </a:xfrm>
          <a:prstGeom prst="triangle">
            <a:avLst>
              <a:gd fmla="val 50000" name="adj"/>
            </a:avLst>
          </a:prstGeom>
          <a:solidFill>
            <a:srgbClr val="00487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21"/>
          <p:cNvSpPr txBox="1"/>
          <p:nvPr>
            <p:ph idx="1" type="body"/>
          </p:nvPr>
        </p:nvSpPr>
        <p:spPr>
          <a:xfrm>
            <a:off x="628650" y="1699925"/>
            <a:ext cx="3886200" cy="44770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5600" lvl="0" marL="457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1pPr>
            <a:lvl2pPr indent="-342900" lvl="1" marL="9144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2pPr>
            <a:lvl3pPr indent="-330200" lvl="2" marL="1371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3pPr>
            <a:lvl4pPr indent="-317500" lvl="3" marL="18288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4pPr>
            <a:lvl5pPr indent="-317500" lvl="4" marL="22860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" name="Google Shape;88;p21"/>
          <p:cNvSpPr txBox="1"/>
          <p:nvPr>
            <p:ph idx="2" type="body"/>
          </p:nvPr>
        </p:nvSpPr>
        <p:spPr>
          <a:xfrm>
            <a:off x="4629150" y="1699925"/>
            <a:ext cx="3574869" cy="44770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5600" lvl="0" marL="457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1pPr>
            <a:lvl2pPr indent="-342900" lvl="1" marL="9144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2pPr>
            <a:lvl3pPr indent="-330200" lvl="2" marL="1371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3pPr>
            <a:lvl4pPr indent="-317500" lvl="3" marL="18288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4pPr>
            <a:lvl5pPr indent="-317500" lvl="4" marL="22860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 layout">
  <p:cSld name="blank layout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2"/>
          <p:cNvSpPr/>
          <p:nvPr/>
        </p:nvSpPr>
        <p:spPr>
          <a:xfrm>
            <a:off x="-50800" y="-71120"/>
            <a:ext cx="9225280" cy="102616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1"/>
          <p:cNvSpPr txBox="1"/>
          <p:nvPr>
            <p:ph type="title"/>
          </p:nvPr>
        </p:nvSpPr>
        <p:spPr>
          <a:xfrm>
            <a:off x="388883" y="365127"/>
            <a:ext cx="8126467" cy="7384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  <a:defRPr b="1"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1"/>
          <p:cNvSpPr txBox="1"/>
          <p:nvPr>
            <p:ph idx="1" type="body"/>
          </p:nvPr>
        </p:nvSpPr>
        <p:spPr>
          <a:xfrm>
            <a:off x="628650" y="1387366"/>
            <a:ext cx="7886700" cy="48631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3" name="Google Shape;23;p11"/>
          <p:cNvSpPr txBox="1"/>
          <p:nvPr/>
        </p:nvSpPr>
        <p:spPr>
          <a:xfrm>
            <a:off x="4268412" y="6375342"/>
            <a:ext cx="367408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i="1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i="1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4" name="Google Shape;24;p11"/>
          <p:cNvPicPr preferRelativeResize="0"/>
          <p:nvPr/>
        </p:nvPicPr>
        <p:blipFill rotWithShape="1">
          <a:blip r:embed="rId2">
            <a:alphaModFix/>
          </a:blip>
          <a:srcRect b="20551" l="0" r="0" t="25875"/>
          <a:stretch/>
        </p:blipFill>
        <p:spPr>
          <a:xfrm>
            <a:off x="552734" y="6375342"/>
            <a:ext cx="833374" cy="357352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Google Shape;25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01524" y="6375342"/>
            <a:ext cx="827469" cy="3761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2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2"/>
          <p:cNvSpPr txBox="1"/>
          <p:nvPr>
            <p:ph idx="1" type="body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9" name="Google Shape;29;p1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3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3"/>
          <p:cNvSpPr txBox="1"/>
          <p:nvPr>
            <p:ph idx="1" type="body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p13"/>
          <p:cNvSpPr txBox="1"/>
          <p:nvPr>
            <p:ph idx="2" type="body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1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4"/>
          <p:cNvSpPr txBox="1"/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4"/>
          <p:cNvSpPr txBox="1"/>
          <p:nvPr>
            <p:ph idx="1" type="body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2" name="Google Shape;42;p14"/>
          <p:cNvSpPr txBox="1"/>
          <p:nvPr>
            <p:ph idx="2" type="body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3" name="Google Shape;43;p14"/>
          <p:cNvSpPr txBox="1"/>
          <p:nvPr>
            <p:ph idx="3" type="body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4" name="Google Shape;44;p14"/>
          <p:cNvSpPr txBox="1"/>
          <p:nvPr>
            <p:ph idx="4" type="body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1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4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5"/>
          <p:cNvSpPr txBox="1"/>
          <p:nvPr>
            <p:ph type="title"/>
          </p:nvPr>
        </p:nvSpPr>
        <p:spPr>
          <a:xfrm>
            <a:off x="628650" y="3647090"/>
            <a:ext cx="7886700" cy="63965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  <a:defRPr sz="3600"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5"/>
          <p:cNvSpPr txBox="1"/>
          <p:nvPr/>
        </p:nvSpPr>
        <p:spPr>
          <a:xfrm>
            <a:off x="4268412" y="6375342"/>
            <a:ext cx="367408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i="1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i="1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1" name="Google Shape;51;p15"/>
          <p:cNvPicPr preferRelativeResize="0"/>
          <p:nvPr/>
        </p:nvPicPr>
        <p:blipFill rotWithShape="1">
          <a:blip r:embed="rId2">
            <a:alphaModFix/>
          </a:blip>
          <a:srcRect b="20551" l="0" r="0" t="25875"/>
          <a:stretch/>
        </p:blipFill>
        <p:spPr>
          <a:xfrm>
            <a:off x="552734" y="6375342"/>
            <a:ext cx="833374" cy="357352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Google Shape;52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01524" y="6375342"/>
            <a:ext cx="827469" cy="3761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6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6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7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7"/>
          <p:cNvSpPr txBox="1"/>
          <p:nvPr>
            <p:ph idx="1" type="body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0" name="Google Shape;60;p17"/>
          <p:cNvSpPr txBox="1"/>
          <p:nvPr>
            <p:ph idx="2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1" name="Google Shape;61;p17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7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7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8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8"/>
          <p:cNvSpPr/>
          <p:nvPr>
            <p:ph idx="2" type="pic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Google Shape;67;p18"/>
          <p:cNvSpPr txBox="1"/>
          <p:nvPr>
            <p:ph idx="1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8" name="Google Shape;68;p18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8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9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9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9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8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"/>
          <p:cNvSpPr txBox="1"/>
          <p:nvPr>
            <p:ph type="ctrTitle"/>
          </p:nvPr>
        </p:nvSpPr>
        <p:spPr>
          <a:xfrm>
            <a:off x="985348" y="2620304"/>
            <a:ext cx="7169824" cy="122378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 Rounded"/>
              <a:buNone/>
            </a:pPr>
            <a:r>
              <a:rPr b="1" lang="en-US" sz="2800">
                <a:latin typeface="Arial Rounded"/>
                <a:ea typeface="Arial Rounded"/>
                <a:cs typeface="Arial Rounded"/>
                <a:sym typeface="Arial Rounded"/>
              </a:rPr>
              <a:t>Building Decarbonization in Context: </a:t>
            </a:r>
            <a:br>
              <a:rPr b="1" lang="en-US" sz="2800">
                <a:latin typeface="Arial Rounded"/>
                <a:ea typeface="Arial Rounded"/>
                <a:cs typeface="Arial Rounded"/>
                <a:sym typeface="Arial Rounded"/>
              </a:rPr>
            </a:br>
            <a:r>
              <a:rPr b="1" lang="en-US" sz="2800">
                <a:latin typeface="Arial Rounded"/>
                <a:ea typeface="Arial Rounded"/>
                <a:cs typeface="Arial Rounded"/>
                <a:sym typeface="Arial Rounded"/>
              </a:rPr>
              <a:t>Local Distribution Grid Infrastructure</a:t>
            </a:r>
            <a:br>
              <a:rPr b="1" lang="en-US" sz="3200">
                <a:latin typeface="Arial Rounded"/>
                <a:ea typeface="Arial Rounded"/>
                <a:cs typeface="Arial Rounded"/>
                <a:sym typeface="Arial Rounded"/>
              </a:rPr>
            </a:br>
            <a:br>
              <a:rPr b="0" lang="en-US" sz="3200">
                <a:latin typeface="Calibri"/>
                <a:ea typeface="Calibri"/>
                <a:cs typeface="Calibri"/>
                <a:sym typeface="Calibri"/>
              </a:rPr>
            </a:br>
            <a:r>
              <a:rPr b="0" lang="en-US" sz="2200">
                <a:latin typeface="Calibri"/>
                <a:ea typeface="Calibri"/>
                <a:cs typeface="Calibri"/>
                <a:sym typeface="Calibri"/>
              </a:rPr>
              <a:t>Decoding Grid Integrated Buildings</a:t>
            </a:r>
            <a:br>
              <a:rPr b="0" lang="en-US" sz="2200">
                <a:latin typeface="Calibri"/>
                <a:ea typeface="Calibri"/>
                <a:cs typeface="Calibri"/>
                <a:sym typeface="Calibri"/>
              </a:rPr>
            </a:br>
            <a:r>
              <a:rPr lang="en-US" sz="1400"/>
              <a:t>November 12, 2019</a:t>
            </a:r>
            <a:endParaRPr b="0" sz="14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"/>
          <p:cNvSpPr txBox="1"/>
          <p:nvPr/>
        </p:nvSpPr>
        <p:spPr>
          <a:xfrm>
            <a:off x="985348" y="4757331"/>
            <a:ext cx="3027432" cy="8002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Paul De Martini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Managing Partner, Newport Consulting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Visiting Scholar, Caltech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"/>
          <p:cNvSpPr txBox="1"/>
          <p:nvPr>
            <p:ph type="title"/>
          </p:nvPr>
        </p:nvSpPr>
        <p:spPr>
          <a:xfrm>
            <a:off x="388875" y="365125"/>
            <a:ext cx="8591700" cy="73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None/>
            </a:pPr>
            <a:r>
              <a:rPr lang="en-US" sz="2600"/>
              <a:t>Distribution Grid as a Platform for Connected Communities</a:t>
            </a:r>
            <a:endParaRPr sz="2600"/>
          </a:p>
        </p:txBody>
      </p:sp>
      <p:sp>
        <p:nvSpPr>
          <p:cNvPr id="103" name="Google Shape;103;p2"/>
          <p:cNvSpPr txBox="1"/>
          <p:nvPr>
            <p:ph idx="1" type="body"/>
          </p:nvPr>
        </p:nvSpPr>
        <p:spPr>
          <a:xfrm>
            <a:off x="628650" y="1732934"/>
            <a:ext cx="5742653" cy="4517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/>
              <a:t>Societal value from the creation of Connected Communities accrues in significant part based on the efficient use of clean, resilient electricity to create sustainable communities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US" sz="1600"/>
              <a:t>Connected communities in California will be supplied increasingly in large part by distributed resources (perhaps 40% or more by 2040)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US" sz="1600"/>
              <a:t>Connected communities will need to be resilient – this will depend in part on microgrids and other customer resources that need to be linked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/>
              <a:t>Connected communities cannot be developed without </a:t>
            </a:r>
            <a:r>
              <a:rPr i="1" lang="en-US" sz="2000">
                <a:solidFill>
                  <a:srgbClr val="FF6600"/>
                </a:solidFill>
              </a:rPr>
              <a:t>a node-friendly distribution network that is open, visible, flexible, reliable, resilient and safe*</a:t>
            </a:r>
            <a:endParaRPr i="1" sz="2000">
              <a:solidFill>
                <a:srgbClr val="FF6600"/>
              </a:solidFill>
            </a:endParaRPr>
          </a:p>
          <a:p>
            <a:pPr indent="-101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</p:txBody>
      </p:sp>
      <p:pic>
        <p:nvPicPr>
          <p:cNvPr id="104" name="Google Shape;104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566912" y="2020529"/>
            <a:ext cx="2203707" cy="3220802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2"/>
          <p:cNvSpPr txBox="1"/>
          <p:nvPr/>
        </p:nvSpPr>
        <p:spPr>
          <a:xfrm>
            <a:off x="484747" y="910429"/>
            <a:ext cx="8015592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Building &amp; Transportation Electrification + DER + Grid Platform Enable Connected Communities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2"/>
          <p:cNvSpPr txBox="1"/>
          <p:nvPr/>
        </p:nvSpPr>
        <p:spPr>
          <a:xfrm>
            <a:off x="1194619" y="5810864"/>
            <a:ext cx="2694969" cy="2539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*</a:t>
            </a:r>
            <a:r>
              <a:rPr i="1" lang="en-US" sz="10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More Than Smart </a:t>
            </a:r>
            <a:r>
              <a:rPr lang="en-US" sz="10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principle adopted by CPUC</a:t>
            </a:r>
            <a:endParaRPr sz="10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3"/>
          <p:cNvSpPr txBox="1"/>
          <p:nvPr>
            <p:ph type="title"/>
          </p:nvPr>
        </p:nvSpPr>
        <p:spPr>
          <a:xfrm>
            <a:off x="388883" y="365127"/>
            <a:ext cx="8126467" cy="7384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/>
              <a:t>Distribution Grid as a Network Platform</a:t>
            </a:r>
            <a:endParaRPr/>
          </a:p>
        </p:txBody>
      </p:sp>
      <p:sp>
        <p:nvSpPr>
          <p:cNvPr id="112" name="Google Shape;112;p3"/>
          <p:cNvSpPr txBox="1"/>
          <p:nvPr>
            <p:ph idx="1" type="body"/>
          </p:nvPr>
        </p:nvSpPr>
        <p:spPr>
          <a:xfrm>
            <a:off x="521265" y="1908753"/>
            <a:ext cx="4955239" cy="37608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b="1" lang="en-US" sz="2000"/>
              <a:t>Metcalfe’s Law: </a:t>
            </a:r>
            <a:r>
              <a:rPr lang="en-US" sz="2000"/>
              <a:t>Value of a network grows at the square of the number of connections – </a:t>
            </a:r>
            <a:r>
              <a:rPr i="1" lang="en-US" sz="2000"/>
              <a:t>not applicable to electric grids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b="1" lang="en-US" sz="2000"/>
              <a:t>Geoffrey West: </a:t>
            </a:r>
            <a:r>
              <a:rPr lang="en-US" sz="2000"/>
              <a:t>With each increase in size, cities get a super-linear value-add of 15% in increased efficiency and productivity.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b="1" lang="en-US" sz="2000"/>
              <a:t>De Martini-ICF: </a:t>
            </a:r>
            <a:r>
              <a:rPr lang="en-US" sz="2000"/>
              <a:t>Increases in DER, electrified buildings and EVs (number of grid connections) create super-linear societal value - findings consistent with West’s “Scale” research</a:t>
            </a:r>
            <a:endParaRPr sz="2000"/>
          </a:p>
        </p:txBody>
      </p:sp>
      <p:grpSp>
        <p:nvGrpSpPr>
          <p:cNvPr id="113" name="Google Shape;113;p3"/>
          <p:cNvGrpSpPr/>
          <p:nvPr/>
        </p:nvGrpSpPr>
        <p:grpSpPr>
          <a:xfrm>
            <a:off x="5627760" y="2404740"/>
            <a:ext cx="3125109" cy="2621379"/>
            <a:chOff x="5642508" y="2443086"/>
            <a:chExt cx="3125109" cy="2621379"/>
          </a:xfrm>
        </p:grpSpPr>
        <p:cxnSp>
          <p:nvCxnSpPr>
            <p:cNvPr id="114" name="Google Shape;114;p3"/>
            <p:cNvCxnSpPr/>
            <p:nvPr/>
          </p:nvCxnSpPr>
          <p:spPr>
            <a:xfrm flipH="1" rot="10800000">
              <a:off x="5891437" y="4818244"/>
              <a:ext cx="2493021" cy="2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med" w="med" type="triangle"/>
            </a:ln>
          </p:spPr>
        </p:cxnSp>
        <p:cxnSp>
          <p:nvCxnSpPr>
            <p:cNvPr id="115" name="Google Shape;115;p3"/>
            <p:cNvCxnSpPr/>
            <p:nvPr/>
          </p:nvCxnSpPr>
          <p:spPr>
            <a:xfrm rot="10800000">
              <a:off x="5888729" y="2698955"/>
              <a:ext cx="0" cy="211929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med" w="med" type="triangle"/>
            </a:ln>
          </p:spPr>
        </p:cxnSp>
        <p:sp>
          <p:nvSpPr>
            <p:cNvPr id="116" name="Google Shape;116;p3"/>
            <p:cNvSpPr txBox="1"/>
            <p:nvPr/>
          </p:nvSpPr>
          <p:spPr>
            <a:xfrm>
              <a:off x="6722608" y="4818244"/>
              <a:ext cx="830677" cy="2462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-US" sz="10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Connections</a:t>
              </a:r>
              <a:endParaRPr i="1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" name="Google Shape;117;p3"/>
            <p:cNvSpPr txBox="1"/>
            <p:nvPr/>
          </p:nvSpPr>
          <p:spPr>
            <a:xfrm rot="-5400000">
              <a:off x="5310205" y="3506060"/>
              <a:ext cx="910827" cy="2462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-US" sz="10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Societal Value</a:t>
              </a:r>
              <a:endParaRPr i="1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8" name="Google Shape;118;p3"/>
            <p:cNvSpPr/>
            <p:nvPr/>
          </p:nvSpPr>
          <p:spPr>
            <a:xfrm>
              <a:off x="5891981" y="3067665"/>
              <a:ext cx="2337619" cy="1644446"/>
            </a:xfrm>
            <a:custGeom>
              <a:rect b="b" l="l" r="r" t="t"/>
              <a:pathLst>
                <a:path extrusionOk="0" h="1253613" w="2337619">
                  <a:moveTo>
                    <a:pt x="0" y="1253613"/>
                  </a:moveTo>
                  <a:cubicBezTo>
                    <a:pt x="54077" y="1251769"/>
                    <a:pt x="108154" y="1249925"/>
                    <a:pt x="184354" y="1238864"/>
                  </a:cubicBezTo>
                  <a:cubicBezTo>
                    <a:pt x="260554" y="1227803"/>
                    <a:pt x="345358" y="1217971"/>
                    <a:pt x="457200" y="1187245"/>
                  </a:cubicBezTo>
                  <a:cubicBezTo>
                    <a:pt x="569042" y="1156519"/>
                    <a:pt x="716526" y="1108586"/>
                    <a:pt x="855406" y="1054509"/>
                  </a:cubicBezTo>
                  <a:cubicBezTo>
                    <a:pt x="994286" y="1000432"/>
                    <a:pt x="1144228" y="938980"/>
                    <a:pt x="1290483" y="862780"/>
                  </a:cubicBezTo>
                  <a:cubicBezTo>
                    <a:pt x="1436738" y="786580"/>
                    <a:pt x="1600200" y="691944"/>
                    <a:pt x="1732935" y="597309"/>
                  </a:cubicBezTo>
                  <a:cubicBezTo>
                    <a:pt x="1865670" y="502674"/>
                    <a:pt x="2004551" y="371167"/>
                    <a:pt x="2086896" y="294967"/>
                  </a:cubicBezTo>
                  <a:cubicBezTo>
                    <a:pt x="2169241" y="218767"/>
                    <a:pt x="2185219" y="189270"/>
                    <a:pt x="2227006" y="140109"/>
                  </a:cubicBezTo>
                  <a:cubicBezTo>
                    <a:pt x="2268793" y="90948"/>
                    <a:pt x="2337619" y="0"/>
                    <a:pt x="2337619" y="0"/>
                  </a:cubicBezTo>
                  <a:lnTo>
                    <a:pt x="2337619" y="0"/>
                  </a:lnTo>
                </a:path>
              </a:pathLst>
            </a:custGeom>
            <a:noFill/>
            <a:ln cap="flat" cmpd="sng" w="12700">
              <a:solidFill>
                <a:srgbClr val="54813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9" name="Google Shape;119;p3"/>
            <p:cNvSpPr txBox="1"/>
            <p:nvPr/>
          </p:nvSpPr>
          <p:spPr>
            <a:xfrm>
              <a:off x="6699561" y="3000383"/>
              <a:ext cx="1524776" cy="2308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>
                  <a:solidFill>
                    <a:srgbClr val="385623"/>
                  </a:solidFill>
                  <a:latin typeface="Calibri"/>
                  <a:ea typeface="Calibri"/>
                  <a:cs typeface="Calibri"/>
                  <a:sym typeface="Calibri"/>
                </a:rPr>
                <a:t>Accumulated Network Value</a:t>
              </a:r>
              <a:endParaRPr sz="900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0" name="Google Shape;120;p3"/>
            <p:cNvSpPr txBox="1"/>
            <p:nvPr/>
          </p:nvSpPr>
          <p:spPr>
            <a:xfrm>
              <a:off x="6240905" y="2443086"/>
              <a:ext cx="1794081" cy="26161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1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Distribution Network Value</a:t>
              </a:r>
              <a:endParaRPr b="1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21" name="Google Shape;121;p3"/>
            <p:cNvCxnSpPr>
              <a:stCxn id="118" idx="0"/>
            </p:cNvCxnSpPr>
            <p:nvPr/>
          </p:nvCxnSpPr>
          <p:spPr>
            <a:xfrm flipH="1" rot="10800000">
              <a:off x="5891981" y="4380311"/>
              <a:ext cx="2337600" cy="3318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122" name="Google Shape;122;p3"/>
            <p:cNvSpPr txBox="1"/>
            <p:nvPr/>
          </p:nvSpPr>
          <p:spPr>
            <a:xfrm>
              <a:off x="7461949" y="4017302"/>
              <a:ext cx="1305668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>
                  <a:solidFill>
                    <a:srgbClr val="1F3864"/>
                  </a:solidFill>
                  <a:latin typeface="Calibri"/>
                  <a:ea typeface="Calibri"/>
                  <a:cs typeface="Calibri"/>
                  <a:sym typeface="Calibri"/>
                </a:rPr>
                <a:t>Traditional Linear Value based on Electric Sales</a:t>
              </a:r>
              <a:endParaRPr sz="900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3" name="Google Shape;123;p3"/>
          <p:cNvSpPr txBox="1"/>
          <p:nvPr/>
        </p:nvSpPr>
        <p:spPr>
          <a:xfrm>
            <a:off x="455954" y="936885"/>
            <a:ext cx="5917902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Electric Distribution Network Value Can Be Super Linear</a:t>
            </a:r>
            <a:endParaRPr i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4"/>
          <p:cNvSpPr txBox="1"/>
          <p:nvPr>
            <p:ph type="title"/>
          </p:nvPr>
        </p:nvSpPr>
        <p:spPr>
          <a:xfrm>
            <a:off x="388883" y="365127"/>
            <a:ext cx="8126467" cy="7384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/>
              <a:t>Distribution Network Value Potential</a:t>
            </a:r>
            <a:endParaRPr/>
          </a:p>
        </p:txBody>
      </p:sp>
      <p:sp>
        <p:nvSpPr>
          <p:cNvPr id="129" name="Google Shape;129;p4"/>
          <p:cNvSpPr txBox="1"/>
          <p:nvPr>
            <p:ph idx="1" type="body"/>
          </p:nvPr>
        </p:nvSpPr>
        <p:spPr>
          <a:xfrm>
            <a:off x="388883" y="2093679"/>
            <a:ext cx="4314052" cy="36833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/>
              <a:t>The cyber-physical grid infrastructure can provide the foundation for network value creation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/>
              <a:t>Total value increases through the interdependent capabilities of each value layer</a:t>
            </a:r>
            <a:endParaRPr sz="2000"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/>
              <a:t>Higher electrification and DER adoption drives value 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/>
              <a:t>Capturing benefits requires a broader view of the solution set and deliberate alternative grid designs &amp; investment to support value realization</a:t>
            </a:r>
            <a:endParaRPr sz="2000"/>
          </a:p>
        </p:txBody>
      </p:sp>
      <p:pic>
        <p:nvPicPr>
          <p:cNvPr id="130" name="Google Shape;130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885037" y="2426619"/>
            <a:ext cx="3720799" cy="3017506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4"/>
          <p:cNvSpPr txBox="1"/>
          <p:nvPr/>
        </p:nvSpPr>
        <p:spPr>
          <a:xfrm>
            <a:off x="491392" y="944713"/>
            <a:ext cx="6012993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Realizing the value potential requires a different mental model</a:t>
            </a:r>
            <a:endParaRPr i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5"/>
          <p:cNvSpPr txBox="1"/>
          <p:nvPr>
            <p:ph type="title"/>
          </p:nvPr>
        </p:nvSpPr>
        <p:spPr>
          <a:xfrm>
            <a:off x="388883" y="365127"/>
            <a:ext cx="8126467" cy="7384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b="1" lang="en-US" sz="3200"/>
              <a:t>Transportation Network Characteristics</a:t>
            </a:r>
            <a:endParaRPr b="1" sz="3200"/>
          </a:p>
        </p:txBody>
      </p:sp>
      <p:sp>
        <p:nvSpPr>
          <p:cNvPr id="137" name="Google Shape;137;p5"/>
          <p:cNvSpPr txBox="1"/>
          <p:nvPr>
            <p:ph idx="1" type="body"/>
          </p:nvPr>
        </p:nvSpPr>
        <p:spPr>
          <a:xfrm>
            <a:off x="502509" y="1952163"/>
            <a:ext cx="4610615" cy="42981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b="1" lang="en-US" sz="2000"/>
              <a:t>Connectivity:</a:t>
            </a:r>
            <a:r>
              <a:rPr lang="en-US" sz="2000"/>
              <a:t> Connectivity refers to the density of connections in path or road networks, capacity and directness of links.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b="1" lang="en-US" sz="2000"/>
              <a:t>Accessibility: </a:t>
            </a:r>
            <a:r>
              <a:rPr lang="en-US" sz="2000"/>
              <a:t>Accessibility refers to market access measured through statistical indicators of effective market size or effective market density and ease of access.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b="1" lang="en-US" sz="2000"/>
              <a:t>Availability:</a:t>
            </a:r>
            <a:r>
              <a:rPr lang="en-US" sz="2000"/>
              <a:t> Availability refers to a transportation system's performance to deliver services when demanded.</a:t>
            </a:r>
            <a:endParaRPr/>
          </a:p>
        </p:txBody>
      </p:sp>
      <p:pic>
        <p:nvPicPr>
          <p:cNvPr id="138" name="Google Shape;138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50320" y="2323071"/>
            <a:ext cx="3500335" cy="2817340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5"/>
          <p:cNvSpPr txBox="1"/>
          <p:nvPr/>
        </p:nvSpPr>
        <p:spPr>
          <a:xfrm>
            <a:off x="554128" y="973877"/>
            <a:ext cx="7068217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Adapting Transportation Concepts for Electrified Connected Communities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6"/>
          <p:cNvSpPr txBox="1"/>
          <p:nvPr>
            <p:ph type="title"/>
          </p:nvPr>
        </p:nvSpPr>
        <p:spPr>
          <a:xfrm>
            <a:off x="388883" y="365127"/>
            <a:ext cx="8126467" cy="7384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/>
              <a:t>Distribution Network Criteria</a:t>
            </a:r>
            <a:endParaRPr/>
          </a:p>
        </p:txBody>
      </p:sp>
      <p:pic>
        <p:nvPicPr>
          <p:cNvPr id="145" name="Google Shape;145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9513" y="2023828"/>
            <a:ext cx="8583827" cy="3323813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p6"/>
          <p:cNvSpPr txBox="1"/>
          <p:nvPr/>
        </p:nvSpPr>
        <p:spPr>
          <a:xfrm>
            <a:off x="453081" y="1009709"/>
            <a:ext cx="757303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California’s highly distributed electric system will need to address these criteria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7"/>
          <p:cNvSpPr txBox="1"/>
          <p:nvPr>
            <p:ph type="title"/>
          </p:nvPr>
        </p:nvSpPr>
        <p:spPr>
          <a:xfrm>
            <a:off x="388883" y="365127"/>
            <a:ext cx="8126467" cy="7384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40"/>
              <a:buFont typeface="Calibri"/>
              <a:buNone/>
            </a:pPr>
            <a:r>
              <a:rPr lang="en-US" sz="3240"/>
              <a:t>Distribution Grid Planning Needs to Converge</a:t>
            </a:r>
            <a:endParaRPr sz="3240"/>
          </a:p>
        </p:txBody>
      </p:sp>
      <p:sp>
        <p:nvSpPr>
          <p:cNvPr id="152" name="Google Shape;152;p7"/>
          <p:cNvSpPr txBox="1"/>
          <p:nvPr>
            <p:ph idx="1" type="body"/>
          </p:nvPr>
        </p:nvSpPr>
        <p:spPr>
          <a:xfrm>
            <a:off x="525410" y="1387366"/>
            <a:ext cx="5071624" cy="48631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b="1" lang="en-US" sz="2000"/>
              <a:t>Process Changes</a:t>
            </a:r>
            <a:r>
              <a:rPr lang="en-US" sz="2000"/>
              <a:t>: Discrete distribution planning activities need to be converged into an integrated plan:</a:t>
            </a:r>
            <a:endParaRPr/>
          </a:p>
          <a:p>
            <a:pPr indent="-228600" lvl="1" marL="6858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US" sz="1600"/>
              <a:t>Resilience Planning</a:t>
            </a:r>
            <a:endParaRPr/>
          </a:p>
          <a:p>
            <a:pPr indent="-228600" lvl="1" marL="6858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US" sz="1600"/>
              <a:t>Asset Management (aging infrastructure replacement)</a:t>
            </a:r>
            <a:endParaRPr/>
          </a:p>
          <a:p>
            <a:pPr indent="-228600" lvl="1" marL="6858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US" sz="1600"/>
              <a:t>DER based Planning (DRP)</a:t>
            </a:r>
            <a:endParaRPr/>
          </a:p>
          <a:p>
            <a:pPr indent="-228600" lvl="1" marL="6858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US" sz="1600"/>
              <a:t>Grid Modernization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b="1" lang="en-US" sz="2000"/>
              <a:t>Structural changes </a:t>
            </a:r>
            <a:r>
              <a:rPr lang="en-US" sz="2000"/>
              <a:t>in distribution grid designs are required – </a:t>
            </a:r>
            <a:r>
              <a:rPr i="1" lang="en-US" sz="2000">
                <a:solidFill>
                  <a:srgbClr val="FF6600"/>
                </a:solidFill>
              </a:rPr>
              <a:t>grid we have is not the grid we need*</a:t>
            </a:r>
            <a:endParaRPr/>
          </a:p>
          <a:p>
            <a:pPr indent="-228600" lvl="1" marL="6858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US" sz="1600"/>
              <a:t>Resilient, 2-way networks are essential – CA’s distribution grids need to become generation ties &amp; transactive networks to meet our goals</a:t>
            </a:r>
            <a:endParaRPr/>
          </a:p>
          <a:p>
            <a:pPr indent="-228600" lvl="1" marL="6858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US" sz="1600"/>
              <a:t>Standard engineering design practices need to evolve</a:t>
            </a:r>
            <a:endParaRPr/>
          </a:p>
          <a:p>
            <a:pPr indent="-228600" lvl="1" marL="6858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US" sz="1600"/>
              <a:t>Requires optimized infrastructure investment</a:t>
            </a:r>
            <a:endParaRPr/>
          </a:p>
          <a:p>
            <a:pPr indent="-228600" lvl="2" marL="11430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</a:pPr>
            <a:r>
              <a:rPr lang="en-US" sz="1200"/>
              <a:t>NWAs help optimize capital investment, but do not replace the need for distribution infrastructure investment to create the platform needed </a:t>
            </a:r>
            <a:endParaRPr sz="1200"/>
          </a:p>
        </p:txBody>
      </p:sp>
      <p:pic>
        <p:nvPicPr>
          <p:cNvPr id="153" name="Google Shape;153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737930" y="2413563"/>
            <a:ext cx="3120933" cy="2446031"/>
          </a:xfrm>
          <a:prstGeom prst="rect">
            <a:avLst/>
          </a:prstGeom>
          <a:noFill/>
          <a:ln>
            <a:noFill/>
          </a:ln>
        </p:spPr>
      </p:pic>
      <p:sp>
        <p:nvSpPr>
          <p:cNvPr id="154" name="Google Shape;154;p7"/>
          <p:cNvSpPr txBox="1"/>
          <p:nvPr/>
        </p:nvSpPr>
        <p:spPr>
          <a:xfrm>
            <a:off x="5822352" y="2033325"/>
            <a:ext cx="295209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Multi-faceted Distribution Planning Criteria</a:t>
            </a:r>
            <a:endParaRPr b="1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Google Shape;155;p7"/>
          <p:cNvSpPr txBox="1"/>
          <p:nvPr/>
        </p:nvSpPr>
        <p:spPr>
          <a:xfrm>
            <a:off x="1670444" y="6250536"/>
            <a:ext cx="1446230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* Source: Hawaiian Electric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8"/>
          <p:cNvSpPr txBox="1"/>
          <p:nvPr>
            <p:ph type="title"/>
          </p:nvPr>
        </p:nvSpPr>
        <p:spPr>
          <a:xfrm>
            <a:off x="528993" y="2931347"/>
            <a:ext cx="8126467" cy="7384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en-US" sz="2800"/>
              <a:t>Thank you</a:t>
            </a:r>
            <a:endParaRPr sz="2800"/>
          </a:p>
        </p:txBody>
      </p:sp>
      <p:sp>
        <p:nvSpPr>
          <p:cNvPr id="161" name="Google Shape;161;p8"/>
          <p:cNvSpPr txBox="1"/>
          <p:nvPr/>
        </p:nvSpPr>
        <p:spPr>
          <a:xfrm>
            <a:off x="3192419" y="3846787"/>
            <a:ext cx="2799613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3399"/>
                </a:solidFill>
                <a:latin typeface="Calibri"/>
                <a:ea typeface="Calibri"/>
                <a:cs typeface="Calibri"/>
                <a:sym typeface="Calibri"/>
              </a:rPr>
              <a:t>https://newportcg.com</a:t>
            </a:r>
            <a:endParaRPr sz="1800">
              <a:solidFill>
                <a:srgbClr val="0033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1F386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FF6600"/>
                </a:solidFill>
                <a:latin typeface="Calibri"/>
                <a:ea typeface="Calibri"/>
                <a:cs typeface="Calibri"/>
                <a:sym typeface="Calibri"/>
              </a:rPr>
              <a:t>https://resnick.caltech.edu</a:t>
            </a:r>
            <a:endParaRPr sz="1800">
              <a:solidFill>
                <a:srgbClr val="FF66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2017-03-28T03:10:26Z</dcterms:created>
  <dc:creator>Paul De Martini</dc:creator>
</cp:coreProperties>
</file>